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57" r:id="rId3"/>
    <p:sldId id="256" r:id="rId4"/>
    <p:sldId id="262" r:id="rId5"/>
    <p:sldId id="260" r:id="rId6"/>
    <p:sldId id="261" r:id="rId7"/>
    <p:sldId id="263" r:id="rId8"/>
    <p:sldId id="264" r:id="rId9"/>
    <p:sldId id="277" r:id="rId10"/>
    <p:sldId id="265" r:id="rId11"/>
    <p:sldId id="278" r:id="rId12"/>
    <p:sldId id="279" r:id="rId13"/>
    <p:sldId id="266" r:id="rId14"/>
    <p:sldId id="267" r:id="rId15"/>
    <p:sldId id="268" r:id="rId16"/>
    <p:sldId id="275" r:id="rId17"/>
    <p:sldId id="274" r:id="rId18"/>
    <p:sldId id="273" r:id="rId19"/>
    <p:sldId id="271" r:id="rId20"/>
    <p:sldId id="269" r:id="rId21"/>
    <p:sldId id="270" r:id="rId22"/>
    <p:sldId id="272" r:id="rId23"/>
    <p:sldId id="276" r:id="rId24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3366FF"/>
    <a:srgbClr val="EAEAEA"/>
    <a:srgbClr val="DDDDDD"/>
    <a:srgbClr val="00CCFF"/>
    <a:srgbClr val="3399FF"/>
    <a:srgbClr val="00FFFF"/>
    <a:srgbClr val="DA863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A1686-3ADC-4F7E-B136-F8E2DD9B0A61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17E4C-2C22-44F2-860F-7191D0CB6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7E4C-2C22-44F2-860F-7191D0CB6A4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F82F-10AC-4969-8F31-3728047DB207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DF8D-3657-4676-A508-FE2191CF3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7979-82E4-498E-A921-63A222669926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E2B6A-25C5-417E-9921-3046B778F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78F3-2647-4553-94C2-A660A9F4FCC0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78B3C-ADAD-4823-8526-5AEEFB83B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E058C-DCFA-433B-BE5C-8C393CA6D103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FD920-A2A0-415A-9EF9-ABE2070D5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1E98B-47D1-455A-B09D-40ED4228581B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926D-BAD7-45D7-9803-CD3C4940E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C23E-A1A8-4704-ABDA-AB5D5E5AD64A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BAA0E-0744-457D-A8E4-64AF884BF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D4BF3-C979-4AEB-A0CC-56E02AAD5552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010D-6DEF-4E7B-9D59-62908DE34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5D4DA-191C-486B-8673-D20C19971B6A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AB7DC-85D5-468D-9AEA-DCCAB7114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B87D8-00B4-4FC3-A7E8-C1CDBFC4D179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A3C3D-6C3C-4AC7-B024-0790CEE25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587F9-4302-4B60-88D7-57B199C8A938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83800-32C4-4584-A53A-9EE7D5E39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0718-6553-41EE-9310-77C13CA5F400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C7A1B-2F60-41F5-A132-5AA67BC5E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1" descr="0_1af7b6_e94efe69_M.png"/>
          <p:cNvPicPr>
            <a:picLocks noChangeAspect="1"/>
          </p:cNvPicPr>
          <p:nvPr userDrawn="1"/>
        </p:nvPicPr>
        <p:blipFill>
          <a:blip r:embed="rId14" cstate="print"/>
          <a:srcRect b="16112"/>
          <a:stretch>
            <a:fillRect/>
          </a:stretch>
        </p:blipFill>
        <p:spPr bwMode="auto">
          <a:xfrm>
            <a:off x="-19050" y="4786313"/>
            <a:ext cx="8877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51F385-677C-433A-88E5-6D6A317AE9C6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83C4BE-043C-4233-B9ED-6DB7D1DE8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2" name="Рисунок 9" descr="0_1af6c5_5a600b79_M.png"/>
          <p:cNvPicPr>
            <a:picLocks noChangeAspect="1"/>
          </p:cNvPicPr>
          <p:nvPr userDrawn="1"/>
        </p:nvPicPr>
        <p:blipFill>
          <a:blip r:embed="rId15" cstate="print"/>
          <a:srcRect r="28572"/>
          <a:stretch>
            <a:fillRect/>
          </a:stretch>
        </p:blipFill>
        <p:spPr bwMode="auto">
          <a:xfrm>
            <a:off x="8643938" y="0"/>
            <a:ext cx="5000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Рамка 12"/>
          <p:cNvSpPr/>
          <p:nvPr userDrawn="1"/>
        </p:nvSpPr>
        <p:spPr>
          <a:xfrm>
            <a:off x="0" y="0"/>
            <a:ext cx="9144032" cy="5143500"/>
          </a:xfrm>
          <a:prstGeom prst="frame">
            <a:avLst>
              <a:gd name="adj1" fmla="val 1043"/>
            </a:avLst>
          </a:prstGeom>
          <a:solidFill>
            <a:srgbClr val="DA8632"/>
          </a:solidFill>
          <a:ln>
            <a:solidFill>
              <a:srgbClr val="DA863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rmak.obr-tacin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mailto:school-ermak1@yandex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7" y="699542"/>
            <a:ext cx="8501046" cy="3785652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Times New Roman" pitchFamily="18" charset="0"/>
              </a:rPr>
              <a:t>ОТЧЕТ (ПУБЛИЧНЫЙ ДОКЛАД)</a:t>
            </a:r>
          </a:p>
          <a:p>
            <a:pPr algn="ctr">
              <a:defRPr/>
            </a:pP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Times New Roman" pitchFamily="18" charset="0"/>
              </a:rPr>
              <a:t>МБОУ ЕРМАКОВСКОЙ СОШ</a:t>
            </a:r>
          </a:p>
          <a:p>
            <a:pPr algn="ctr">
              <a:defRPr/>
            </a:pP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Times New Roman" pitchFamily="18" charset="0"/>
              </a:rPr>
              <a:t>ТАЦИНСКОГО РАЙОНА </a:t>
            </a:r>
          </a:p>
          <a:p>
            <a:pPr algn="ctr">
              <a:defRPr/>
            </a:pP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2018 г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119"/>
          <p:cNvPicPr/>
          <p:nvPr/>
        </p:nvPicPr>
        <p:blipFill>
          <a:blip r:embed="rId2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lum contrast="30000"/>
          </a:blip>
          <a:srcRect l="33886" r="9423" b="7657"/>
          <a:stretch>
            <a:fillRect/>
          </a:stretch>
        </p:blipFill>
        <p:spPr bwMode="auto">
          <a:xfrm rot="16200000">
            <a:off x="7614084" y="3850146"/>
            <a:ext cx="648072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119"/>
          <p:cNvPicPr/>
          <p:nvPr/>
        </p:nvPicPr>
        <p:blipFill>
          <a:blip r:embed="rId2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lum contrast="30000"/>
          </a:blip>
          <a:srcRect l="33886" r="9423" b="7657"/>
          <a:stretch>
            <a:fillRect/>
          </a:stretch>
        </p:blipFill>
        <p:spPr bwMode="auto">
          <a:xfrm rot="16200000">
            <a:off x="557300" y="-326318"/>
            <a:ext cx="648072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11560" y="699542"/>
            <a:ext cx="7920880" cy="432048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57250"/>
          </a:xfrm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КОНТИНГЕНТ ОБУЧАЮЩИХСЯ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27584" y="915566"/>
          <a:ext cx="7344815" cy="3945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1224136"/>
                <a:gridCol w="1224136"/>
                <a:gridCol w="1152128"/>
                <a:gridCol w="1224135"/>
              </a:tblGrid>
              <a:tr h="3877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Начальное общее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Основное общее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Среднее общее образование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</a:tr>
              <a:tr h="387742">
                <a:tc>
                  <a:txBody>
                    <a:bodyPr/>
                    <a:lstStyle/>
                    <a:p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</a:t>
                      </a:r>
                      <a:r>
                        <a:rPr lang="ru-RU" sz="1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количество классов/ </a:t>
                      </a:r>
                    </a:p>
                    <a:p>
                      <a:r>
                        <a:rPr lang="ru-RU" sz="1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 наполняемость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4/10,75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5/13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2/5,5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11/10,8</a:t>
                      </a:r>
                      <a:endParaRPr lang="ru-RU" dirty="0"/>
                    </a:p>
                  </a:txBody>
                  <a:tcPr/>
                </a:tc>
              </a:tr>
              <a:tr h="38774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количество обучающихся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</a:t>
                      </a:r>
                      <a:endParaRPr lang="ru-RU" dirty="0"/>
                    </a:p>
                  </a:txBody>
                  <a:tcPr/>
                </a:tc>
              </a:tr>
              <a:tr h="32825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774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Занимающихся по базовым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общеобразовательным программам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114</a:t>
                      </a:r>
                      <a:endParaRPr lang="ru-RU" dirty="0"/>
                    </a:p>
                  </a:txBody>
                  <a:tcPr/>
                </a:tc>
              </a:tr>
              <a:tr h="514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Занимающихся по специальным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(коррекционным) образовательным программам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(коррекционная программа 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VII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вида)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(коррекционная программа 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VII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вида)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(коррекционная программа 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VII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вида)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7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Занимающихся по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программам углубленного изучения предметов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87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Занимающихся по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программам дополнительного образования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91</a:t>
                      </a:r>
                      <a:endParaRPr lang="ru-RU" dirty="0"/>
                    </a:p>
                  </a:txBody>
                  <a:tcPr/>
                </a:tc>
              </a:tr>
              <a:tr h="38774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Получающих дополнительные образовательные  услуги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(посредством других учреждений – доп. образования)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119"/>
          <p:cNvPicPr/>
          <p:nvPr/>
        </p:nvPicPr>
        <p:blipFill>
          <a:blip r:embed="rId2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lum contrast="30000"/>
          </a:blip>
          <a:srcRect l="33886" r="9423" b="7657"/>
          <a:stretch>
            <a:fillRect/>
          </a:stretch>
        </p:blipFill>
        <p:spPr bwMode="auto">
          <a:xfrm rot="16200000">
            <a:off x="557300" y="-326318"/>
            <a:ext cx="648072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11560" y="699542"/>
            <a:ext cx="7920880" cy="432048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57250"/>
          </a:xfrm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МОНИТОРИНГ ЗНАНИЙ 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 СТУПЕНИ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27584" y="915566"/>
          <a:ext cx="7560846" cy="3881577"/>
        </p:xfrm>
        <a:graphic>
          <a:graphicData uri="http://schemas.openxmlformats.org/drawingml/2006/table">
            <a:tbl>
              <a:tblPr/>
              <a:tblGrid>
                <a:gridCol w="520600"/>
                <a:gridCol w="485534"/>
                <a:gridCol w="485534"/>
                <a:gridCol w="364152"/>
                <a:gridCol w="485534"/>
                <a:gridCol w="485534"/>
                <a:gridCol w="485534"/>
                <a:gridCol w="485534"/>
                <a:gridCol w="485534"/>
                <a:gridCol w="485534"/>
                <a:gridCol w="485534"/>
                <a:gridCol w="485534"/>
                <a:gridCol w="485534"/>
                <a:gridCol w="485534"/>
                <a:gridCol w="485534"/>
                <a:gridCol w="364152"/>
              </a:tblGrid>
              <a:tr h="4701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ЧЕТВЕРТЬ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ЧЕТВЕРТЬ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ЧЕТВЕРТЬ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ЧЕТВЕРТЬ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6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качество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обучен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неуспев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качество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обучен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неуспев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качество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обучен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неуспев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качество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обучен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неуспев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качество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обучен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неуспев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42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119"/>
          <p:cNvPicPr/>
          <p:nvPr/>
        </p:nvPicPr>
        <p:blipFill>
          <a:blip r:embed="rId2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lum contrast="30000"/>
          </a:blip>
          <a:srcRect l="33886" r="9423" b="7657"/>
          <a:stretch>
            <a:fillRect/>
          </a:stretch>
        </p:blipFill>
        <p:spPr bwMode="auto">
          <a:xfrm rot="16200000">
            <a:off x="557300" y="-326318"/>
            <a:ext cx="648072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11560" y="699542"/>
            <a:ext cx="7920880" cy="432048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57250"/>
          </a:xfrm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МОНИТОРИНГ ЗНАНИЙ  2 и 3 СТУПЕНИ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7585" y="987573"/>
          <a:ext cx="7488830" cy="3835260"/>
        </p:xfrm>
        <a:graphic>
          <a:graphicData uri="http://schemas.openxmlformats.org/drawingml/2006/table">
            <a:tbl>
              <a:tblPr/>
              <a:tblGrid>
                <a:gridCol w="530012"/>
                <a:gridCol w="494312"/>
                <a:gridCol w="494312"/>
                <a:gridCol w="437329"/>
                <a:gridCol w="437329"/>
                <a:gridCol w="427717"/>
                <a:gridCol w="370734"/>
                <a:gridCol w="494312"/>
                <a:gridCol w="494312"/>
                <a:gridCol w="398883"/>
                <a:gridCol w="466165"/>
                <a:gridCol w="466165"/>
                <a:gridCol w="494312"/>
                <a:gridCol w="494312"/>
                <a:gridCol w="494312"/>
                <a:gridCol w="494312"/>
              </a:tblGrid>
              <a:tr h="40788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ЧЕТВЕРТЬ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 ЧЕТВЕРТЬ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ЧЕТВЕРТЬ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 ЧЕТВЕРТЬ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9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качество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обучен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неуспев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качество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обучен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неуспев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качество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обучен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неуспев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качество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обучен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неуспев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качество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обучен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неуспев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119"/>
          <p:cNvPicPr/>
          <p:nvPr/>
        </p:nvPicPr>
        <p:blipFill>
          <a:blip r:embed="rId2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lum contrast="30000"/>
          </a:blip>
          <a:srcRect l="33886" r="9423" b="7657"/>
          <a:stretch>
            <a:fillRect/>
          </a:stretch>
        </p:blipFill>
        <p:spPr bwMode="auto">
          <a:xfrm rot="16200000">
            <a:off x="557300" y="-326318"/>
            <a:ext cx="648072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229600" cy="857250"/>
          </a:xfrm>
          <a:effectLst/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РЕЗУЛЬТАТЫ ИТОГОВОЙ АТТЕСТАЦИИ</a:t>
            </a:r>
            <a:endParaRPr lang="ru-RU" sz="4000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11560" y="1131590"/>
            <a:ext cx="7920880" cy="1152128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27584" y="1203598"/>
          <a:ext cx="7488834" cy="1009592"/>
        </p:xfrm>
        <a:graphic>
          <a:graphicData uri="http://schemas.openxmlformats.org/drawingml/2006/table">
            <a:tbl>
              <a:tblPr/>
              <a:tblGrid>
                <a:gridCol w="1187817"/>
                <a:gridCol w="1187817"/>
                <a:gridCol w="659071"/>
                <a:gridCol w="681412"/>
                <a:gridCol w="681412"/>
                <a:gridCol w="569706"/>
                <a:gridCol w="618111"/>
                <a:gridCol w="714925"/>
                <a:gridCol w="714925"/>
                <a:gridCol w="473638"/>
              </a:tblGrid>
              <a:tr h="21294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предмет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кол-во вып.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Математика 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70" marR="65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914400" y="48351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+mj-ea"/>
                <a:cs typeface="Times New Roman" pitchFamily="18" charset="0"/>
              </a:rPr>
              <a:t>Итоги экзаменов 9 класса (обязательные)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755576" y="2139702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+mj-ea"/>
                <a:cs typeface="Times New Roman" pitchFamily="18" charset="0"/>
              </a:rPr>
              <a:t>Результаты итоговой аттестации 9 класса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11560" y="2859782"/>
            <a:ext cx="7920880" cy="2067694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55577" y="2931790"/>
          <a:ext cx="7632846" cy="1866839"/>
        </p:xfrm>
        <a:graphic>
          <a:graphicData uri="http://schemas.openxmlformats.org/drawingml/2006/table">
            <a:tbl>
              <a:tblPr/>
              <a:tblGrid>
                <a:gridCol w="432783"/>
                <a:gridCol w="1239171"/>
                <a:gridCol w="560293"/>
                <a:gridCol w="820890"/>
                <a:gridCol w="945019"/>
                <a:gridCol w="1017713"/>
                <a:gridCol w="384730"/>
                <a:gridCol w="432048"/>
                <a:gridCol w="360040"/>
                <a:gridCol w="432048"/>
                <a:gridCol w="504056"/>
                <a:gridCol w="504055"/>
              </a:tblGrid>
              <a:tr h="15246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0" dirty="0">
                          <a:latin typeface="Times New Roman"/>
                        </a:rPr>
                        <a:t>Предмет</a:t>
                      </a: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уч-ся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по списку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сдававших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экзамены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В %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отношении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результат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У.О.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К.З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52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Математика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2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Русский язык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9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90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2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Обществознание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2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Биология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2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География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10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3378" marR="6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119"/>
          <p:cNvPicPr/>
          <p:nvPr/>
        </p:nvPicPr>
        <p:blipFill>
          <a:blip r:embed="rId2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lum contrast="30000"/>
          </a:blip>
          <a:srcRect l="33886" r="9423" b="7657"/>
          <a:stretch>
            <a:fillRect/>
          </a:stretch>
        </p:blipFill>
        <p:spPr bwMode="auto">
          <a:xfrm rot="16200000">
            <a:off x="557300" y="-326318"/>
            <a:ext cx="648072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195486"/>
            <a:ext cx="8229600" cy="857250"/>
          </a:xfrm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КАЧЕСТВЕННЫЙ АНАЛИЗ ГИА 9 класс</a:t>
            </a: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1275606"/>
            <a:ext cx="7992888" cy="3528392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99592" y="1635646"/>
          <a:ext cx="7416822" cy="2664297"/>
        </p:xfrm>
        <a:graphic>
          <a:graphicData uri="http://schemas.openxmlformats.org/drawingml/2006/table">
            <a:tbl>
              <a:tblPr/>
              <a:tblGrid>
                <a:gridCol w="1656184"/>
                <a:gridCol w="2051840"/>
                <a:gridCol w="2124624"/>
                <a:gridCol w="1584174"/>
              </a:tblGrid>
              <a:tr h="1184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Количество экзаменующихся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Количество учащихся, сдавших экзамены на «4» и «5»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% качества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2013-2014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29%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2014-2015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46%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2015-2016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2016-2017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22%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2017-2018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30%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119"/>
          <p:cNvPicPr/>
          <p:nvPr/>
        </p:nvPicPr>
        <p:blipFill>
          <a:blip r:embed="rId2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lum contrast="30000"/>
          </a:blip>
          <a:srcRect l="33886" r="9423" b="7657"/>
          <a:stretch>
            <a:fillRect/>
          </a:stretch>
        </p:blipFill>
        <p:spPr bwMode="auto">
          <a:xfrm rot="16200000">
            <a:off x="557300" y="-326318"/>
            <a:ext cx="648072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95486"/>
            <a:ext cx="8229600" cy="857250"/>
          </a:xfrm>
          <a:effectLst/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РЕЗУЛЬТАТЫ ИТОГОВОЙ АТТЕСТАЦИИ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9 – 11 класс</a:t>
            </a:r>
            <a:endParaRPr lang="ru-RU" sz="3600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39552" y="1131590"/>
            <a:ext cx="7992888" cy="3867894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27584" y="1275606"/>
          <a:ext cx="7416824" cy="3566160"/>
        </p:xfrm>
        <a:graphic>
          <a:graphicData uri="http://schemas.openxmlformats.org/drawingml/2006/table">
            <a:tbl>
              <a:tblPr/>
              <a:tblGrid>
                <a:gridCol w="1420038"/>
                <a:gridCol w="1420038"/>
                <a:gridCol w="1578355"/>
                <a:gridCol w="1578355"/>
                <a:gridCol w="1420038"/>
              </a:tblGrid>
              <a:tr h="2465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 dirty="0">
                          <a:latin typeface="Times New Roman"/>
                          <a:ea typeface="Times New Roman"/>
                        </a:rPr>
                        <a:t>Годы выпуска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 dirty="0">
                          <a:latin typeface="Times New Roman"/>
                          <a:ea typeface="Times New Roman"/>
                        </a:rPr>
                        <a:t>Количество выпускников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 dirty="0">
                          <a:latin typeface="Times New Roman"/>
                          <a:ea typeface="Times New Roman"/>
                        </a:rPr>
                        <a:t>Результаты итоговой аттестации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 dirty="0">
                          <a:latin typeface="Times New Roman"/>
                          <a:ea typeface="Times New Roman"/>
                        </a:rPr>
                        <a:t>аттестовано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 dirty="0">
                          <a:latin typeface="Times New Roman"/>
                          <a:ea typeface="Times New Roman"/>
                        </a:rPr>
                        <a:t>(чел)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Обученность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(%)</a:t>
                      </a: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Качество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(%)</a:t>
                      </a: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2014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9 кл-14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 dirty="0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29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11 кл- 6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83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2015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9 кл-14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 dirty="0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 dirty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11 кл- 5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 dirty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46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2016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9 кл-10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 dirty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11 кл- 4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 dirty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2017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9 кл- 9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 dirty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 dirty="0"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11 кл - 8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 dirty="0">
                          <a:latin typeface="Times New Roman"/>
                          <a:ea typeface="Times New Roman"/>
                        </a:rPr>
                        <a:t>89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2018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9 кл- 10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 dirty="0"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11 кл - 8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pc="-55" dirty="0">
                          <a:latin typeface="Times New Roman"/>
                          <a:ea typeface="Times New Roman"/>
                        </a:rPr>
                        <a:t>88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6428" marR="66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119"/>
          <p:cNvPicPr/>
          <p:nvPr/>
        </p:nvPicPr>
        <p:blipFill>
          <a:blip r:embed="rId2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lum contrast="30000"/>
          </a:blip>
          <a:srcRect l="33886" r="9423" b="7657"/>
          <a:stretch>
            <a:fillRect/>
          </a:stretch>
        </p:blipFill>
        <p:spPr bwMode="auto">
          <a:xfrm rot="16200000">
            <a:off x="557300" y="-326318"/>
            <a:ext cx="648072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67494"/>
            <a:ext cx="8229600" cy="857250"/>
          </a:xfrm>
          <a:effectLst/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ПОСТУПЛЕНИЕ В ОРГАНИЗАЦИИ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ПРОФЕССИОНАЛЬНОГО ОБРАЗОВАНИЯ</a:t>
            </a:r>
            <a:endParaRPr lang="ru-RU" sz="4000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11560" y="1347614"/>
            <a:ext cx="7488832" cy="3168352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600" y="1563638"/>
          <a:ext cx="6840761" cy="2743200"/>
        </p:xfrm>
        <a:graphic>
          <a:graphicData uri="http://schemas.openxmlformats.org/drawingml/2006/table">
            <a:tbl>
              <a:tblPr/>
              <a:tblGrid>
                <a:gridCol w="4248472"/>
                <a:gridCol w="576064"/>
                <a:gridCol w="648072"/>
                <a:gridCol w="648072"/>
                <a:gridCol w="720081"/>
              </a:tblGrid>
              <a:tr h="267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Наименование профессиональной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1DAFF"/>
                    </a:solidFill>
                  </a:tcPr>
                </a:tc>
              </a:tr>
              <a:tr h="267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образовательной организации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2016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20 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2018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DAFF"/>
                    </a:solidFill>
                  </a:tcPr>
                </a:tc>
              </a:tr>
              <a:tr h="267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DAFF"/>
                    </a:solidFill>
                  </a:tcPr>
                </a:tc>
              </a:tr>
              <a:tr h="267119">
                <a:tc rowSpan="2"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Высшее профессиональное образование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0"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7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19"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Среднее профессиональное образование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0"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7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19"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0"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7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119"/>
          <p:cNvPicPr/>
          <p:nvPr/>
        </p:nvPicPr>
        <p:blipFill>
          <a:blip r:embed="rId2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lum contrast="30000"/>
          </a:blip>
          <a:srcRect l="33886" r="9423" b="7657"/>
          <a:stretch>
            <a:fillRect/>
          </a:stretch>
        </p:blipFill>
        <p:spPr bwMode="auto">
          <a:xfrm rot="16200000">
            <a:off x="557300" y="-326318"/>
            <a:ext cx="648072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857250"/>
          </a:xfrm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НАШИ ДОСТИЖЕНИЯ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55576" y="1275606"/>
            <a:ext cx="7632848" cy="2808312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971600" y="1491630"/>
          <a:ext cx="7200800" cy="2473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0"/>
              </a:tblGrid>
              <a:tr h="3978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7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Призеры областных соревнований по легкой атлетике</a:t>
                      </a:r>
                    </a:p>
                  </a:txBody>
                  <a:tcPr/>
                </a:tc>
              </a:tr>
              <a:tr h="397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Сборная  команда- неоднократный чемпион района по волейболу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9784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Постоянные призеры районных соревнований «К защите Родины готов!»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Неоднократные победители и призеры районного детского фестиваля художественной самодеятельности (вокал)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043608" y="1491630"/>
            <a:ext cx="62667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Призеры областных соревнований по русским шашкам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119"/>
          <p:cNvPicPr/>
          <p:nvPr/>
        </p:nvPicPr>
        <p:blipFill>
          <a:blip r:embed="rId2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lum contrast="30000"/>
          </a:blip>
          <a:srcRect l="33886" r="9423" b="7657"/>
          <a:stretch>
            <a:fillRect/>
          </a:stretch>
        </p:blipFill>
        <p:spPr bwMode="auto">
          <a:xfrm rot="16200000">
            <a:off x="557300" y="-326318"/>
            <a:ext cx="648072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857250"/>
          </a:xfrm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МАТЕРИАЛЬНО ТЕХНИЧЕСКАЯ БАЗА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339752" y="915566"/>
            <a:ext cx="4320480" cy="3168352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55776" y="1203598"/>
          <a:ext cx="38884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noFill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Спортивная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площадка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Музейная комната казачьего  быта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Столовая на 52 посадочных места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Библиотека с читальным залом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Медицинский кабинет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Школьный автобус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47865" y="1203598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Учебные мастерские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 l="4326" t="53549" r="73625" b="24401"/>
          <a:stretch>
            <a:fillRect/>
          </a:stretch>
        </p:blipFill>
        <p:spPr bwMode="auto">
          <a:xfrm>
            <a:off x="179512" y="1779662"/>
            <a:ext cx="2016224" cy="1512168"/>
          </a:xfrm>
          <a:prstGeom prst="rect">
            <a:avLst/>
          </a:prstGeom>
          <a:noFill/>
        </p:spPr>
      </p:pic>
      <p:pic>
        <p:nvPicPr>
          <p:cNvPr id="12" name="Picture 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 l="73624" t="45800" r="2751" b="29000"/>
          <a:stretch>
            <a:fillRect/>
          </a:stretch>
        </p:blipFill>
        <p:spPr bwMode="auto">
          <a:xfrm>
            <a:off x="6876256" y="1635646"/>
            <a:ext cx="1872208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119"/>
          <p:cNvPicPr/>
          <p:nvPr/>
        </p:nvPicPr>
        <p:blipFill>
          <a:blip r:embed="rId2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lum contrast="30000"/>
          </a:blip>
          <a:srcRect l="33886" r="9423" b="7657"/>
          <a:stretch>
            <a:fillRect/>
          </a:stretch>
        </p:blipFill>
        <p:spPr bwMode="auto">
          <a:xfrm rot="16200000">
            <a:off x="557300" y="-326318"/>
            <a:ext cx="648072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857250"/>
          </a:xfrm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МАТЕРИАЛЬНО ТЕХНИЧЕСКАЯ БАЗА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83568" y="915566"/>
            <a:ext cx="7920880" cy="3384376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43608" y="1275606"/>
          <a:ext cx="7344817" cy="2717670"/>
        </p:xfrm>
        <a:graphic>
          <a:graphicData uri="http://schemas.openxmlformats.org/drawingml/2006/table">
            <a:tbl>
              <a:tblPr/>
              <a:tblGrid>
                <a:gridCol w="1656184"/>
                <a:gridCol w="1617198"/>
                <a:gridCol w="906267"/>
                <a:gridCol w="572879"/>
                <a:gridCol w="1368152"/>
                <a:gridCol w="1224137"/>
              </a:tblGrid>
              <a:tr h="233682">
                <a:tc rowSpan="2">
                  <a:txBody>
                    <a:bodyPr/>
                    <a:lstStyle/>
                    <a:p>
                      <a:pPr marL="2921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Книжный фонд (экз.)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1DA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83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1DA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838200"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% обеспеченности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DA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838200"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D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DA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I ступень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1DA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D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1DA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101600"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II ступень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1DA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76200"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III ступень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1DAFF"/>
                    </a:solidFill>
                  </a:tcPr>
                </a:tc>
              </a:tr>
              <a:tr h="116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DA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DA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DA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DA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DAFF"/>
                    </a:solidFill>
                  </a:tcPr>
                </a:tc>
              </a:tr>
              <a:tr h="207705"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  5959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470"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5"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учебники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3189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R="482600"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622300"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622300"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470"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5">
                <a:tc>
                  <a:txBody>
                    <a:bodyPr/>
                    <a:lstStyle/>
                    <a:p>
                      <a:pPr marL="762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художественная</a:t>
                      </a:r>
                    </a:p>
                    <a:p>
                      <a:pPr marL="7620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2770</a:t>
                      </a:r>
                    </a:p>
                    <a:p>
                      <a:pPr marL="6350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R="482600"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622300"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622300"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470"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5"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газеты и журналы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889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R="482600"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622300"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622300"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470"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5">
                <a:tc rowSpan="2"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Подписная</a:t>
                      </a:r>
                    </a:p>
                    <a:p>
                      <a:pPr marL="7620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15 наименований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R="482600"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R="622300"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622300"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   ЭОР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470"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347864" y="0"/>
            <a:ext cx="2664296" cy="372387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Заголовок 5"/>
          <p:cNvSpPr>
            <a:spLocks noGrp="1"/>
          </p:cNvSpPr>
          <p:nvPr>
            <p:ph type="title"/>
          </p:nvPr>
        </p:nvSpPr>
        <p:spPr>
          <a:xfrm>
            <a:off x="539552" y="3579862"/>
            <a:ext cx="8229600" cy="857250"/>
          </a:xfrm>
        </p:spPr>
        <p:txBody>
          <a:bodyPr/>
          <a:lstStyle/>
          <a:p>
            <a:r>
              <a:rPr lang="ru-RU" sz="3200" b="1" dirty="0" smtClean="0"/>
              <a:t>Отчет подготовлен в соответствии с ФЗ </a:t>
            </a:r>
            <a:br>
              <a:rPr lang="ru-RU" sz="3200" b="1" dirty="0" smtClean="0"/>
            </a:br>
            <a:r>
              <a:rPr lang="ru-RU" sz="3200" b="1" dirty="0" smtClean="0"/>
              <a:t>"Об образовании  в Российской Федерации"</a:t>
            </a:r>
          </a:p>
        </p:txBody>
      </p:sp>
      <p:pic>
        <p:nvPicPr>
          <p:cNvPr id="2" name="Picture 2" descr="C:\Users\teacher\Desktop\504x504-_upl5768d54c9b3ee4.55889939.jpg"/>
          <p:cNvPicPr>
            <a:picLocks noChangeAspect="1" noChangeArrowheads="1"/>
          </p:cNvPicPr>
          <p:nvPr/>
        </p:nvPicPr>
        <p:blipFill>
          <a:blip r:embed="rId2" cstate="print"/>
          <a:srcRect l="17001" r="17000"/>
          <a:stretch>
            <a:fillRect/>
          </a:stretch>
        </p:blipFill>
        <p:spPr bwMode="auto">
          <a:xfrm>
            <a:off x="3491880" y="123478"/>
            <a:ext cx="2016224" cy="3054927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</p:pic>
      <p:pic>
        <p:nvPicPr>
          <p:cNvPr id="6" name="Рисунок 5" descr="Изображение 119"/>
          <p:cNvPicPr/>
          <p:nvPr/>
        </p:nvPicPr>
        <p:blipFill>
          <a:blip r:embed="rId3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lum contrast="30000"/>
          </a:blip>
          <a:srcRect l="33886" r="9423" b="7657"/>
          <a:stretch>
            <a:fillRect/>
          </a:stretch>
        </p:blipFill>
        <p:spPr bwMode="auto">
          <a:xfrm rot="16200000">
            <a:off x="557300" y="-326318"/>
            <a:ext cx="648072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119"/>
          <p:cNvPicPr/>
          <p:nvPr/>
        </p:nvPicPr>
        <p:blipFill>
          <a:blip r:embed="rId2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lum contrast="30000"/>
          </a:blip>
          <a:srcRect l="33886" r="9423" b="7657"/>
          <a:stretch>
            <a:fillRect/>
          </a:stretch>
        </p:blipFill>
        <p:spPr bwMode="auto">
          <a:xfrm rot="16200000">
            <a:off x="557300" y="-326318"/>
            <a:ext cx="648072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857250"/>
          </a:xfrm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МАТЕРИАЛЬНО ТЕХНИЧЕСКАЯ БАЗА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51520" y="915566"/>
            <a:ext cx="6480720" cy="4104456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11560" y="987574"/>
          <a:ext cx="5832648" cy="3966233"/>
        </p:xfrm>
        <a:graphic>
          <a:graphicData uri="http://schemas.openxmlformats.org/drawingml/2006/table">
            <a:tbl>
              <a:tblPr/>
              <a:tblGrid>
                <a:gridCol w="4847915"/>
                <a:gridCol w="984733"/>
              </a:tblGrid>
              <a:tr h="206317">
                <a:tc>
                  <a:txBody>
                    <a:bodyPr/>
                    <a:lstStyle/>
                    <a:p>
                      <a:pPr marL="207010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Наименование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Количество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DAFF"/>
                    </a:solidFill>
                  </a:tcPr>
                </a:tc>
              </a:tr>
              <a:tr h="159568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Мобильный компьютерный класс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68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Интерактивная доска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68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Сканер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68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Телевизор 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</a:rPr>
                        <a:t>Ролсен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68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Принтер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68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Компьютер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41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68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Times New Roman"/>
                        </a:rPr>
                        <a:t>ЖК-телевизор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 SAMSUNG LT-32B531P7W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68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Интерактивный комплект 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</a:rPr>
                        <a:t>Dynamik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</a:rPr>
                        <a:t>Touch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</a:rPr>
                        <a:t>Monitor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68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Проектор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5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Комплект учебно-наглядного оборудования 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</a:rPr>
                        <a:t>д\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</a:rPr>
                        <a:t>нач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. классов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541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Комплект оборудования для цифровых лабораторий для кабинета физики, химии, биологии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68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Лингафонный кабинет 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</a:rPr>
                        <a:t>Teachilad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  в составе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12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Интерактивный аппаратно- программный комплекс ( кабинет  географии)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68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Музыкальный центр 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</a:rPr>
                        <a:t>Самсунг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68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Музыкальный центр в составе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68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МУФ 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</a:rPr>
                        <a:t>Canon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 MF- 4018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68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Ноутбук ( кабинет физики)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85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Автоматизированное рабочее место преподавателя ( кабинет английского языка)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68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Компьютерное интерактивное  оборудование  (кабинет физики)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68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Фотоаппарат Самсунг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68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Зеркальный фотоаппарат CONON EOS1100D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68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Видеокамера  PANASONIK HC-V510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554" name="Picture 2" descr="E:\Все Фотографии\Декадник Наркомании\P1090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059582"/>
            <a:ext cx="2067720" cy="1550790"/>
          </a:xfrm>
          <a:prstGeom prst="rect">
            <a:avLst/>
          </a:prstGeom>
          <a:noFill/>
        </p:spPr>
      </p:pic>
      <p:pic>
        <p:nvPicPr>
          <p:cNvPr id="23555" name="Picture 3" descr="E:\Все Фотографии\для меня фото\P10404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859782"/>
            <a:ext cx="2088232" cy="1512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119"/>
          <p:cNvPicPr/>
          <p:nvPr/>
        </p:nvPicPr>
        <p:blipFill>
          <a:blip r:embed="rId2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lum contrast="30000"/>
          </a:blip>
          <a:srcRect l="33886" r="9423" b="7657"/>
          <a:stretch>
            <a:fillRect/>
          </a:stretch>
        </p:blipFill>
        <p:spPr bwMode="auto">
          <a:xfrm rot="16200000">
            <a:off x="557300" y="-326318"/>
            <a:ext cx="648072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857250"/>
          </a:xfrm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МАТЕРИАЛЬНО ТЕХНИЧЕСКАЯ БАЗА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51520" y="1131590"/>
            <a:ext cx="8352928" cy="3867894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1560" y="48351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+mj-ea"/>
                <a:cs typeface="Times New Roman" pitchFamily="18" charset="0"/>
              </a:rPr>
              <a:t>2018 год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4" y="1347615"/>
          <a:ext cx="7920881" cy="3341553"/>
        </p:xfrm>
        <a:graphic>
          <a:graphicData uri="http://schemas.openxmlformats.org/drawingml/2006/table">
            <a:tbl>
              <a:tblPr/>
              <a:tblGrid>
                <a:gridCol w="5157782"/>
                <a:gridCol w="1565756"/>
                <a:gridCol w="1197343"/>
              </a:tblGrid>
              <a:tr h="481862">
                <a:tc>
                  <a:txBody>
                    <a:bodyPr/>
                    <a:lstStyle/>
                    <a:p>
                      <a:pPr marL="207010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Цена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DAFF"/>
                    </a:solidFill>
                  </a:tcPr>
                </a:tc>
              </a:tr>
              <a:tr h="247815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Ноутбук 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</a:rPr>
                        <a:t>ACER Aspire A315-33-C12U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43 000,00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30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Музыкальный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</a:rPr>
                        <a:t> центр в составе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145 000,00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МУФ лазерный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</a:rPr>
                        <a:t> НР</a:t>
                      </a:r>
                      <a:r>
                        <a:rPr lang="en-US" sz="1800" b="1" baseline="0" dirty="0" smtClean="0">
                          <a:latin typeface="Times New Roman"/>
                          <a:ea typeface="Times New Roman"/>
                        </a:rPr>
                        <a:t> LaserJet Pro MF P M28a</a:t>
                      </a: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18 000,00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6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Зеркальный фотоаппарат CАNON EOS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</a:rPr>
                        <a:t> 4000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</a:rPr>
                        <a:t> KIT</a:t>
                      </a:r>
                      <a:r>
                        <a:rPr lang="en-US" sz="18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/>
                          <a:ea typeface="Times New Roman"/>
                        </a:rPr>
                        <a:t>kit</a:t>
                      </a: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52 000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73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Спилс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– карта «Субъекты РФ»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50800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311,00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73"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Оборудование для кабинета ОБЖ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998,00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815"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119"/>
          <p:cNvPicPr/>
          <p:nvPr/>
        </p:nvPicPr>
        <p:blipFill>
          <a:blip r:embed="rId2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lum contrast="30000"/>
          </a:blip>
          <a:srcRect l="33886" r="9423" b="7657"/>
          <a:stretch>
            <a:fillRect/>
          </a:stretch>
        </p:blipFill>
        <p:spPr bwMode="auto">
          <a:xfrm rot="16200000">
            <a:off x="557300" y="-326318"/>
            <a:ext cx="648072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857250"/>
          </a:xfrm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МАТЕРИАЛЬНО ТЕХНИЧЕСКАЯ БАЗА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23528" y="1563638"/>
            <a:ext cx="8208912" cy="3024336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1851670"/>
          <a:ext cx="7704856" cy="2472156"/>
        </p:xfrm>
        <a:graphic>
          <a:graphicData uri="http://schemas.openxmlformats.org/drawingml/2006/table">
            <a:tbl>
              <a:tblPr/>
              <a:tblGrid>
                <a:gridCol w="5544616"/>
                <a:gridCol w="2160240"/>
              </a:tblGrid>
              <a:tr h="190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Наименование работ</a:t>
                      </a:r>
                    </a:p>
                  </a:txBody>
                  <a:tcPr marL="61113" marR="6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Стоимость</a:t>
                      </a:r>
                    </a:p>
                  </a:txBody>
                  <a:tcPr marL="61113" marR="6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Ремонт котельной в здании мастерских и столовой</a:t>
                      </a:r>
                    </a:p>
                  </a:txBody>
                  <a:tcPr marL="61113" marR="6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330 826,63</a:t>
                      </a:r>
                    </a:p>
                  </a:txBody>
                  <a:tcPr marL="61113" marR="6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Монтаж системы видеонаблюдения</a:t>
                      </a:r>
                    </a:p>
                  </a:txBody>
                  <a:tcPr marL="61113" marR="6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94 422,30</a:t>
                      </a:r>
                    </a:p>
                  </a:txBody>
                  <a:tcPr marL="61113" marR="6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Приобретение огнетушителей </a:t>
                      </a:r>
                    </a:p>
                  </a:txBody>
                  <a:tcPr marL="61113" marR="6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16 550,00</a:t>
                      </a:r>
                    </a:p>
                  </a:txBody>
                  <a:tcPr marL="61113" marR="6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Ремонт автобуса</a:t>
                      </a:r>
                    </a:p>
                  </a:txBody>
                  <a:tcPr marL="61113" marR="6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49 552,50</a:t>
                      </a:r>
                    </a:p>
                  </a:txBody>
                  <a:tcPr marL="61113" marR="6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Приобретение краски для ремонта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спортзала</a:t>
                      </a:r>
                    </a:p>
                  </a:txBody>
                  <a:tcPr marL="61113" marR="6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16 040,00</a:t>
                      </a:r>
                    </a:p>
                  </a:txBody>
                  <a:tcPr marL="61113" marR="6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61113" marR="6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1113" marR="61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119"/>
          <p:cNvPicPr/>
          <p:nvPr/>
        </p:nvPicPr>
        <p:blipFill>
          <a:blip r:embed="rId2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lum contrast="30000"/>
          </a:blip>
          <a:srcRect l="33886" r="9423" b="7657"/>
          <a:stretch>
            <a:fillRect/>
          </a:stretch>
        </p:blipFill>
        <p:spPr bwMode="auto">
          <a:xfrm rot="16200000">
            <a:off x="557300" y="-326318"/>
            <a:ext cx="648072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43608" y="627534"/>
            <a:ext cx="3672408" cy="4248472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259632" y="699542"/>
            <a:ext cx="3096344" cy="203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Заходите к нам </a:t>
            </a:r>
          </a:p>
          <a:p>
            <a:r>
              <a:rPr lang="ru-RU" b="1" u="sng" dirty="0" smtClean="0">
                <a:hlinkClick r:id="rId3"/>
              </a:rPr>
              <a:t>http://ermak.obr-tacin.ru</a:t>
            </a:r>
            <a:r>
              <a:rPr lang="ru-RU" b="1" u="sng" dirty="0" smtClean="0"/>
              <a:t>     </a:t>
            </a:r>
          </a:p>
          <a:p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 </a:t>
            </a:r>
          </a:p>
          <a:p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1450181"/>
            <a:ext cx="3960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Пишите нам </a:t>
            </a:r>
          </a:p>
          <a:p>
            <a:r>
              <a:rPr lang="ru-RU" b="1" dirty="0" smtClean="0"/>
              <a:t>347082</a:t>
            </a:r>
          </a:p>
          <a:p>
            <a:r>
              <a:rPr lang="ru-RU" b="1" dirty="0" smtClean="0"/>
              <a:t>Ростовская обл.</a:t>
            </a:r>
          </a:p>
          <a:p>
            <a:r>
              <a:rPr lang="ru-RU" b="1" dirty="0" smtClean="0"/>
              <a:t>Тацинский </a:t>
            </a:r>
            <a:r>
              <a:rPr lang="ru-RU" b="1" dirty="0" err="1" smtClean="0"/>
              <a:t>р</a:t>
            </a:r>
            <a:r>
              <a:rPr lang="ru-RU" b="1" dirty="0" smtClean="0"/>
              <a:t> – он</a:t>
            </a:r>
          </a:p>
          <a:p>
            <a:r>
              <a:rPr lang="ru-RU" b="1" dirty="0" smtClean="0"/>
              <a:t>ст. Ермаковская </a:t>
            </a:r>
          </a:p>
          <a:p>
            <a:r>
              <a:rPr lang="ru-RU" b="1" dirty="0" smtClean="0"/>
              <a:t>ул. Молодежная, 4</a:t>
            </a:r>
          </a:p>
          <a:p>
            <a:r>
              <a:rPr lang="de-DE" b="1" dirty="0" smtClean="0"/>
              <a:t>E-</a:t>
            </a:r>
            <a:r>
              <a:rPr lang="de-DE" b="1" dirty="0" err="1" smtClean="0"/>
              <a:t>mail</a:t>
            </a:r>
            <a:r>
              <a:rPr lang="de-DE" b="1" dirty="0" smtClean="0"/>
              <a:t>: </a:t>
            </a:r>
            <a:endParaRPr lang="ru-RU" b="1" dirty="0" smtClean="0"/>
          </a:p>
          <a:p>
            <a:r>
              <a:rPr lang="de-DE" b="1" u="sng" dirty="0" smtClean="0">
                <a:hlinkClick r:id="rId4"/>
              </a:rPr>
              <a:t>school-ermak1@yandex.ru</a:t>
            </a:r>
            <a:r>
              <a:rPr lang="ru-RU" b="1" dirty="0" smtClean="0"/>
              <a:t>    </a:t>
            </a:r>
          </a:p>
          <a:p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 </a:t>
            </a:r>
          </a:p>
          <a:p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3939902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Звоните нам </a:t>
            </a:r>
          </a:p>
          <a:p>
            <a:r>
              <a:rPr lang="ru-RU" b="1" dirty="0" smtClean="0"/>
              <a:t>8(86397) 25 – 4 - 13     </a:t>
            </a:r>
          </a:p>
          <a:p>
            <a:endParaRPr lang="ru-RU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 </a:t>
            </a:r>
          </a:p>
          <a:p>
            <a:endParaRPr lang="ru-RU" sz="3600" dirty="0"/>
          </a:p>
        </p:txBody>
      </p:sp>
      <p:pic>
        <p:nvPicPr>
          <p:cNvPr id="3073" name="Picture 1" descr="E:\Все Фотографии\все фотографии\день станицы\IMG_78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95486"/>
            <a:ext cx="3318648" cy="2212432"/>
          </a:xfrm>
          <a:prstGeom prst="rect">
            <a:avLst/>
          </a:prstGeom>
          <a:noFill/>
          <a:ln w="38100">
            <a:solidFill>
              <a:srgbClr val="6699FF"/>
            </a:solidFill>
          </a:ln>
        </p:spPr>
      </p:pic>
      <p:pic>
        <p:nvPicPr>
          <p:cNvPr id="3074" name="Picture 2" descr="E:\Все Фотографии\все фотографии\посвящение в казачата 17 г\IMG_07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595752"/>
            <a:ext cx="3312368" cy="2208245"/>
          </a:xfrm>
          <a:prstGeom prst="rect">
            <a:avLst/>
          </a:prstGeom>
          <a:noFill/>
          <a:ln w="38100">
            <a:solidFill>
              <a:srgbClr val="6699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55776" y="2588955"/>
            <a:ext cx="4572000" cy="2554545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Times New Roman" pitchFamily="18" charset="0"/>
              </a:rPr>
              <a:t>МБОУ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Times New Roman" pitchFamily="18" charset="0"/>
              </a:rPr>
              <a:t>ЕРМАКОВСКАЯ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Times New Roman" pitchFamily="18" charset="0"/>
              </a:rPr>
              <a:t>СОШ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Times New Roman" pitchFamily="18" charset="0"/>
              </a:rPr>
              <a:t>ТАЦИНСКИЙ РАЙОН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2018 г</a:t>
            </a:r>
            <a:endParaRPr lang="ru-RU" sz="32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2588955"/>
            <a:ext cx="3240360" cy="2554545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Times New Roman" pitchFamily="18" charset="0"/>
              </a:rPr>
              <a:t>МБОУ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Times New Roman" pitchFamily="18" charset="0"/>
              </a:rPr>
              <a:t>ЕРМАКОВСКАЯ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Times New Roman" pitchFamily="18" charset="0"/>
              </a:rPr>
              <a:t>СОШ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Times New Roman" pitchFamily="18" charset="0"/>
              </a:rPr>
              <a:t>ТАЦИНСКИЙ РАЙОН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2018 г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Times New Roman" pitchFamily="18" charset="0"/>
            </a:endParaRPr>
          </a:p>
        </p:txBody>
      </p:sp>
      <p:pic>
        <p:nvPicPr>
          <p:cNvPr id="8" name="Picture 2" descr="C:\Users\teacher\Desktop\Все фото мероприятия\IMG_3352.JPG"/>
          <p:cNvPicPr>
            <a:picLocks noChangeAspect="1" noChangeArrowheads="1"/>
          </p:cNvPicPr>
          <p:nvPr/>
        </p:nvPicPr>
        <p:blipFill>
          <a:blip r:embed="rId2" cstate="print"/>
          <a:srcRect b="45894"/>
          <a:stretch>
            <a:fillRect/>
          </a:stretch>
        </p:blipFill>
        <p:spPr bwMode="auto">
          <a:xfrm>
            <a:off x="1187624" y="195486"/>
            <a:ext cx="6950750" cy="2304256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2" name="Рисунок 11" descr="Изображение 119"/>
          <p:cNvPicPr/>
          <p:nvPr/>
        </p:nvPicPr>
        <p:blipFill>
          <a:blip r:embed="rId3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lum contrast="30000"/>
          </a:blip>
          <a:srcRect l="33886" r="9423" b="7657"/>
          <a:stretch>
            <a:fillRect/>
          </a:stretch>
        </p:blipFill>
        <p:spPr bwMode="auto">
          <a:xfrm rot="16200000">
            <a:off x="6966012" y="1401874"/>
            <a:ext cx="648072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лицензия школы_0001.jpg"/>
          <p:cNvPicPr>
            <a:picLocks noChangeAspect="1" noChangeArrowheads="1"/>
          </p:cNvPicPr>
          <p:nvPr/>
        </p:nvPicPr>
        <p:blipFill>
          <a:blip r:embed="rId4" cstate="print"/>
          <a:srcRect l="9158" t="3238" r="3850" b="2852"/>
          <a:stretch>
            <a:fillRect/>
          </a:stretch>
        </p:blipFill>
        <p:spPr bwMode="auto">
          <a:xfrm>
            <a:off x="1043608" y="2715766"/>
            <a:ext cx="1368152" cy="2088232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27" name="Picture 3" descr="C:\Users\User\Desktop\лицензия школы_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715766"/>
            <a:ext cx="1368152" cy="2088232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119"/>
          <p:cNvPicPr/>
          <p:nvPr/>
        </p:nvPicPr>
        <p:blipFill>
          <a:blip r:embed="rId2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lum contrast="30000"/>
          </a:blip>
          <a:srcRect l="33886" r="9423" b="7657"/>
          <a:stretch>
            <a:fillRect/>
          </a:stretch>
        </p:blipFill>
        <p:spPr bwMode="auto">
          <a:xfrm rot="16200000">
            <a:off x="557300" y="-326318"/>
            <a:ext cx="648072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7250"/>
          </a:xfrm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ИЗ ИСТОРИИ ШКОЛЫ</a:t>
            </a:r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9512" y="771550"/>
            <a:ext cx="6768752" cy="4176464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5"/>
          <p:cNvSpPr txBox="1">
            <a:spLocks/>
          </p:cNvSpPr>
          <p:nvPr/>
        </p:nvSpPr>
        <p:spPr bwMode="auto">
          <a:xfrm>
            <a:off x="251520" y="987574"/>
            <a:ext cx="67687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1884г. - открытие в ст. Ермаковской приходского училища.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1923г. – открытие  Ермаковской  начальной  школы.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1934г. – школа становится семилетней.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1937г. - школа произвела первый выпуск 55 выпускников.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1945г. - при школе организован интернат для детей из соседних хуторов, открыта вечерняя школа сельской молодёжи.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1962г. -1964г. - строительство нового здания школы.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1964г.  -  присвоен  статус  полной  средней  школы.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1971г. - 1995г. в	школе	существовала	ученическая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производственная бригада, одна из лучших в области.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2007г.- присвоен статус «казачья».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2010 г.– школа становится базовой.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/>
            </a:extLst>
          </a:blip>
          <a:srcRect l="66830" t="23337" r="2938" b="49082"/>
          <a:stretch>
            <a:fillRect/>
          </a:stretch>
        </p:blipFill>
        <p:spPr bwMode="auto">
          <a:xfrm>
            <a:off x="7092280" y="1059582"/>
            <a:ext cx="1728192" cy="151216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098" name="Picture 2" descr="E:\зелёная флешка\фото\фото дети с флагом.JPG"/>
          <p:cNvPicPr>
            <a:picLocks noChangeAspect="1" noChangeArrowheads="1"/>
          </p:cNvPicPr>
          <p:nvPr/>
        </p:nvPicPr>
        <p:blipFill>
          <a:blip r:embed="rId4" cstate="print"/>
          <a:srcRect l="13256" r="22038"/>
          <a:stretch>
            <a:fillRect/>
          </a:stretch>
        </p:blipFill>
        <p:spPr bwMode="auto">
          <a:xfrm>
            <a:off x="7076258" y="2931790"/>
            <a:ext cx="1744214" cy="151216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57250"/>
          </a:xfrm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ШКОЛА ВЗАИМОДЕЙСТВУЕТ…</a:t>
            </a:r>
            <a:endParaRPr lang="ru-RU" dirty="0"/>
          </a:p>
        </p:txBody>
      </p:sp>
      <p:pic>
        <p:nvPicPr>
          <p:cNvPr id="8" name="Рисунок 7" descr="Изображение 119"/>
          <p:cNvPicPr/>
          <p:nvPr/>
        </p:nvPicPr>
        <p:blipFill>
          <a:blip r:embed="rId2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lum contrast="30000"/>
          </a:blip>
          <a:srcRect l="33886" r="9423" b="7657"/>
          <a:stretch>
            <a:fillRect/>
          </a:stretch>
        </p:blipFill>
        <p:spPr bwMode="auto">
          <a:xfrm rot="16200000">
            <a:off x="557300" y="-326318"/>
            <a:ext cx="648072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6660232" y="2139702"/>
            <a:ext cx="1944216" cy="1296144"/>
          </a:xfrm>
          <a:prstGeom prst="ellips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131840" y="2211710"/>
            <a:ext cx="2736304" cy="1296144"/>
          </a:xfrm>
          <a:prstGeom prst="ellips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67544" y="2211710"/>
            <a:ext cx="1944216" cy="1296144"/>
          </a:xfrm>
          <a:prstGeom prst="ellips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491880" y="627534"/>
            <a:ext cx="1944216" cy="1296144"/>
          </a:xfrm>
          <a:prstGeom prst="ellips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563888" y="3847356"/>
            <a:ext cx="1944216" cy="1296144"/>
          </a:xfrm>
          <a:prstGeom prst="ellips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1460356">
            <a:off x="5832816" y="3504311"/>
            <a:ext cx="1944216" cy="1296144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 rot="1460356">
            <a:off x="1440328" y="970577"/>
            <a:ext cx="1944216" cy="1296144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19601795">
            <a:off x="5632291" y="910845"/>
            <a:ext cx="1944216" cy="1296144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19987672">
            <a:off x="1383818" y="3575141"/>
            <a:ext cx="1944216" cy="1296144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635896" y="235572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Ермаковская СОШ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63888" y="77155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ДОД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ДДТ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9552" y="235572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ДОД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ДМШ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32240" y="228371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ДОД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ДЮСШ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03648" y="127560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ОМВД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КДН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52120" y="134761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СДК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03648" y="393990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 ЦРБ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6136" y="386789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СРЦ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07904" y="3939902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Ростовское отделение РОО ветеранов Афганистана</a:t>
            </a:r>
          </a:p>
        </p:txBody>
      </p:sp>
      <p:sp>
        <p:nvSpPr>
          <p:cNvPr id="46" name="Стрелка вверх 45"/>
          <p:cNvSpPr/>
          <p:nvPr/>
        </p:nvSpPr>
        <p:spPr>
          <a:xfrm>
            <a:off x="4355976" y="1995686"/>
            <a:ext cx="216024" cy="1440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4427984" y="3579862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5940152" y="2715766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лево 48"/>
          <p:cNvSpPr/>
          <p:nvPr/>
        </p:nvSpPr>
        <p:spPr>
          <a:xfrm>
            <a:off x="2483768" y="2715766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лево 49"/>
          <p:cNvSpPr/>
          <p:nvPr/>
        </p:nvSpPr>
        <p:spPr>
          <a:xfrm rot="3060544">
            <a:off x="3190374" y="2126228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лево 50"/>
          <p:cNvSpPr/>
          <p:nvPr/>
        </p:nvSpPr>
        <p:spPr>
          <a:xfrm rot="8290652">
            <a:off x="5493760" y="2125356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лево 51"/>
          <p:cNvSpPr/>
          <p:nvPr/>
        </p:nvSpPr>
        <p:spPr>
          <a:xfrm rot="18831255">
            <a:off x="3119444" y="3351443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лево 52"/>
          <p:cNvSpPr/>
          <p:nvPr/>
        </p:nvSpPr>
        <p:spPr>
          <a:xfrm rot="12815846">
            <a:off x="5639718" y="3279427"/>
            <a:ext cx="28803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119"/>
          <p:cNvPicPr/>
          <p:nvPr/>
        </p:nvPicPr>
        <p:blipFill>
          <a:blip r:embed="rId2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lum contrast="30000"/>
          </a:blip>
          <a:srcRect l="33886" r="9423" b="7657"/>
          <a:stretch>
            <a:fillRect/>
          </a:stretch>
        </p:blipFill>
        <p:spPr bwMode="auto">
          <a:xfrm rot="16200000">
            <a:off x="557300" y="-326318"/>
            <a:ext cx="648072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ПРОБЛЕМА ШКОЛЫ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79512" y="1347614"/>
            <a:ext cx="8712968" cy="2808312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«Повышение  педагогического мастерства, обеспечивающего высокий у «Повышение  педагогического мастерства, обеспечивающего высокий уровень усвоения базового и программного материала учащимися школы на всех 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419622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«Повышение  педагогического мастерства, обеспечивающего высокий уровень усвоения базового и программного материала учащимися школы на всех ступенях обучения»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119"/>
          <p:cNvPicPr/>
          <p:nvPr/>
        </p:nvPicPr>
        <p:blipFill>
          <a:blip r:embed="rId3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lum contrast="30000"/>
          </a:blip>
          <a:srcRect l="33886" r="9423" b="7657"/>
          <a:stretch>
            <a:fillRect/>
          </a:stretch>
        </p:blipFill>
        <p:spPr bwMode="auto">
          <a:xfrm rot="16200000">
            <a:off x="557300" y="-326318"/>
            <a:ext cx="648072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857250"/>
          </a:xfrm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КАДРОВОЕ ОБЕСПЕЧЕНИЕ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55576" y="699542"/>
            <a:ext cx="7632848" cy="4248472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187624" y="771550"/>
          <a:ext cx="6840759" cy="4080057"/>
        </p:xfrm>
        <a:graphic>
          <a:graphicData uri="http://schemas.openxmlformats.org/drawingml/2006/table">
            <a:tbl>
              <a:tblPr/>
              <a:tblGrid>
                <a:gridCol w="2488733"/>
                <a:gridCol w="966369"/>
                <a:gridCol w="1085512"/>
                <a:gridCol w="728087"/>
                <a:gridCol w="767800"/>
                <a:gridCol w="767800"/>
                <a:gridCol w="36458"/>
              </a:tblGrid>
              <a:tr h="127554">
                <a:tc rowSpan="2" gridSpan="2">
                  <a:txBody>
                    <a:bodyPr/>
                    <a:lstStyle/>
                    <a:p>
                      <a:pPr marL="1765300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Показатель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Количество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8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0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54">
                <a:tc gridSpan="3"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Всего педагогических работников (количество человек)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92100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8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54">
                <a:tc gridSpan="3"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Укомплектованность штата педагогических работников (%)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          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</a:rPr>
                        <a:t>          100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54"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Из них внешних совместителей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2100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5,8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54">
                <a:tc rowSpan="2" gridSpan="2"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Наличие вакансий (указать должности)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2100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8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Высшее профессиональное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92100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76,4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54"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Образовательный уровень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образование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54"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педагогических работников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Среднее профессиональное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92100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23,6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образование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54">
                <a:tc gridSpan="3"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Прошли курсы повышения квалификации за последние 3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92100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54"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года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33400" algn="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2100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76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8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54">
                <a:tc gridSpan="2"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</a:rPr>
                        <a:t>Имеют квалификационную категорию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400" algn="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Высшую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2100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Первую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0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dirty="0" smtClean="0">
                          <a:latin typeface="Times New Roman"/>
                          <a:ea typeface="Times New Roman"/>
                        </a:rPr>
                        <a:t>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300" dirty="0" smtClean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</a:rPr>
                        <a:t>Без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</a:rPr>
                        <a:t> категории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0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777">
                <a:tc rowSpan="2" gridSpan="3"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Имеют государственные и ведомственные награды</a:t>
                      </a:r>
                      <a:endParaRPr lang="ru-RU" sz="900" dirty="0" smtClean="0">
                        <a:latin typeface="Times New Roman"/>
                        <a:ea typeface="Times New Roman"/>
                      </a:endParaRPr>
                    </a:p>
                    <a:p>
                      <a:pPr marL="114300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3</a:t>
                      </a:r>
                    </a:p>
                  </a:txBody>
                  <a:tcPr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18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81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A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119"/>
          <p:cNvPicPr/>
          <p:nvPr/>
        </p:nvPicPr>
        <p:blipFill>
          <a:blip r:embed="rId2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lum contrast="30000"/>
          </a:blip>
          <a:srcRect l="33886" r="9423" b="7657"/>
          <a:stretch>
            <a:fillRect/>
          </a:stretch>
        </p:blipFill>
        <p:spPr bwMode="auto">
          <a:xfrm rot="16200000">
            <a:off x="557300" y="-326318"/>
            <a:ext cx="648072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857250"/>
          </a:xfrm>
          <a:effectLst/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ПРОГРАММЫ, РЕАЛИЗУЕМЫЕ В  ШКОЛЕ</a:t>
            </a:r>
            <a:endParaRPr lang="ru-RU" sz="3600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51520" y="771550"/>
            <a:ext cx="5112568" cy="4032448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tabLst>
                <a:tab pos="412750" algn="l"/>
              </a:tabLst>
            </a:pPr>
            <a:endParaRPr lang="ru-RU" sz="800" dirty="0" smtClean="0">
              <a:solidFill>
                <a:srgbClr val="0070C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lvl="0">
              <a:tabLst>
                <a:tab pos="412750" algn="l"/>
              </a:tabLst>
            </a:pP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  <a:tabLst>
                <a:tab pos="412750" algn="l"/>
              </a:tabLst>
            </a:pPr>
            <a:endParaRPr lang="ru-RU" sz="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Tx/>
              <a:buChar char="•"/>
              <a:tabLst>
                <a:tab pos="412750" algn="l"/>
              </a:tabLst>
            </a:pPr>
            <a:endParaRPr lang="ru-RU" sz="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988516"/>
            <a:ext cx="48965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Образовательная программа начального общего образования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● Образовательная программа основного общего образования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● Образовательная программа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среднего общего образования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teacher\Desktop\Все фото мероприятия\фото лидеры 11 класс\IMG_5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859782"/>
            <a:ext cx="2808311" cy="192577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123" name="Picture 3" descr="C:\Users\teacher\Desktop\Все фото мероприятия\фото неизвестный солдат\IMG_13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771550"/>
            <a:ext cx="2772308" cy="184820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119"/>
          <p:cNvPicPr/>
          <p:nvPr/>
        </p:nvPicPr>
        <p:blipFill>
          <a:blip r:embed="rId2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lum contrast="30000"/>
          </a:blip>
          <a:srcRect l="33886" r="9423" b="7657"/>
          <a:stretch>
            <a:fillRect/>
          </a:stretch>
        </p:blipFill>
        <p:spPr bwMode="auto">
          <a:xfrm rot="16200000">
            <a:off x="557300" y="-326318"/>
            <a:ext cx="648072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857250"/>
          </a:xfrm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ВНЕУРОЧНАЯ ДЕЯТЕЛЬНОСТЬ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39552" y="699542"/>
            <a:ext cx="8064896" cy="432048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99592" y="771550"/>
          <a:ext cx="7416825" cy="4136808"/>
        </p:xfrm>
        <a:graphic>
          <a:graphicData uri="http://schemas.openxmlformats.org/drawingml/2006/table">
            <a:tbl>
              <a:tblPr/>
              <a:tblGrid>
                <a:gridCol w="2376264"/>
                <a:gridCol w="2304256"/>
                <a:gridCol w="504056"/>
                <a:gridCol w="432048"/>
                <a:gridCol w="504056"/>
                <a:gridCol w="522357"/>
                <a:gridCol w="773788"/>
              </a:tblGrid>
              <a:tr h="2396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развития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личности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рабочей программы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604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Спортивно-оздоровительное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«Подвижные игры»</a:t>
                      </a: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«Разговор о правильном питании»</a:t>
                      </a: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«Казачьи игры»</a:t>
                      </a: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208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Духовно-нравственное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«Казачий край- мой край родной»</a:t>
                      </a: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«Азбука нравсвенности»</a:t>
                      </a: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«Азбука добрых дел»</a:t>
                      </a: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04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Общеинтеллектуальное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«Доноведение»</a:t>
                      </a: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«Белая ладья »</a:t>
                      </a: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Художественно- эстетическое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«Песни и сказки Тихого Дона»»</a:t>
                      </a: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04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1308</Words>
  <Application>Microsoft Office PowerPoint</Application>
  <PresentationFormat>Экран (16:9)</PresentationFormat>
  <Paragraphs>753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Отчет подготовлен в соответствии с ФЗ  "Об образовании  в Российской Федерации"</vt:lpstr>
      <vt:lpstr>Слайд 3</vt:lpstr>
      <vt:lpstr>ИЗ ИСТОРИИ ШКОЛЫ</vt:lpstr>
      <vt:lpstr>ШКОЛА ВЗАИМОДЕЙСТВУЕТ…</vt:lpstr>
      <vt:lpstr>ПРОБЛЕМА ШКОЛЫ</vt:lpstr>
      <vt:lpstr>КАДРОВОЕ ОБЕСПЕЧЕНИЕ</vt:lpstr>
      <vt:lpstr>ПРОГРАММЫ, РЕАЛИЗУЕМЫЕ В  ШКОЛЕ</vt:lpstr>
      <vt:lpstr>ВНЕУРОЧНАЯ ДЕЯТЕЛЬНОСТЬ</vt:lpstr>
      <vt:lpstr>КОНТИНГЕНТ ОБУЧАЮЩИХСЯ</vt:lpstr>
      <vt:lpstr>МОНИТОРИНГ ЗНАНИЙ  I СТУПЕНИ</vt:lpstr>
      <vt:lpstr>МОНИТОРИНГ ЗНАНИЙ  2 и 3 СТУПЕНИ</vt:lpstr>
      <vt:lpstr>РЕЗУЛЬТАТЫ ИТОГОВОЙ АТТЕСТАЦИИ</vt:lpstr>
      <vt:lpstr>КАЧЕСТВЕННЫЙ АНАЛИЗ ГИА 9 класс</vt:lpstr>
      <vt:lpstr>РЕЗУЛЬТАТЫ ИТОГОВОЙ АТТЕСТАЦИИ 9 – 11 класс</vt:lpstr>
      <vt:lpstr>ПОСТУПЛЕНИЕ В ОРГАНИЗАЦИИ ПРОФЕССИОНАЛЬНОГО ОБРАЗОВАНИЯ</vt:lpstr>
      <vt:lpstr>НАШИ ДОСТИЖЕНИЯ</vt:lpstr>
      <vt:lpstr>МАТЕРИАЛЬНО ТЕХНИЧЕСКАЯ БАЗА</vt:lpstr>
      <vt:lpstr>МАТЕРИАЛЬНО ТЕХНИЧЕСКАЯ БАЗА</vt:lpstr>
      <vt:lpstr>МАТЕРИАЛЬНО ТЕХНИЧЕСКАЯ БАЗА</vt:lpstr>
      <vt:lpstr>МАТЕРИАЛЬНО ТЕХНИЧЕСКАЯ БАЗА</vt:lpstr>
      <vt:lpstr>МАТЕРИАЛЬНО ТЕХНИЧЕСКАЯ БАЗА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USER</cp:lastModifiedBy>
  <cp:revision>101</cp:revision>
  <dcterms:created xsi:type="dcterms:W3CDTF">2018-06-25T04:26:47Z</dcterms:created>
  <dcterms:modified xsi:type="dcterms:W3CDTF">2019-02-19T07:16:20Z</dcterms:modified>
</cp:coreProperties>
</file>